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notesMasterIdLst>
    <p:notesMasterId r:id="rId12"/>
  </p:notesMasterIdLst>
  <p:handoutMasterIdLst>
    <p:handoutMasterId r:id="rId13"/>
  </p:handoutMasterIdLst>
  <p:sldIdLst>
    <p:sldId id="528" r:id="rId2"/>
    <p:sldId id="318" r:id="rId3"/>
    <p:sldId id="487" r:id="rId4"/>
    <p:sldId id="534" r:id="rId5"/>
    <p:sldId id="535" r:id="rId6"/>
    <p:sldId id="536" r:id="rId7"/>
    <p:sldId id="505" r:id="rId8"/>
    <p:sldId id="532" r:id="rId9"/>
    <p:sldId id="537" r:id="rId10"/>
    <p:sldId id="530" r:id="rId11"/>
  </p:sldIdLst>
  <p:sldSz cx="9144000" cy="6858000" type="screen4x3"/>
  <p:notesSz cx="6608763" cy="8686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3D7AB7"/>
    <a:srgbClr val="0000FF"/>
    <a:srgbClr val="3366FF"/>
    <a:srgbClr val="0033CC"/>
    <a:srgbClr val="0066FF"/>
    <a:srgbClr val="0099FF"/>
    <a:srgbClr val="CC00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 eaLnBrk="0" hangingPunct="0">
              <a:defRPr sz="11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 eaLnBrk="0" hangingPunct="0">
              <a:defRPr sz="1100"/>
            </a:lvl1pPr>
          </a:lstStyle>
          <a:p>
            <a:pPr>
              <a:defRPr/>
            </a:pPr>
            <a:fld id="{77F35140-93DB-4F9E-8245-3BEBAC83592A}" type="datetimeFigureOut">
              <a:rPr lang="sr-Latn-CS"/>
              <a:pPr>
                <a:defRPr/>
              </a:pPr>
              <a:t>24.8.2021.</a:t>
            </a:fld>
            <a:endParaRPr lang="sr-Latn-CS"/>
          </a:p>
        </p:txBody>
      </p:sp>
      <p:sp>
        <p:nvSpPr>
          <p:cNvPr id="349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 eaLnBrk="0" hangingPunct="0">
              <a:defRPr sz="11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49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 eaLnBrk="0" hangingPunct="0">
              <a:defRPr sz="1100"/>
            </a:lvl1pPr>
          </a:lstStyle>
          <a:p>
            <a:pPr>
              <a:defRPr/>
            </a:pPr>
            <a:fld id="{AB6D7D11-9832-4AF7-8248-080BABCE194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/>
            </a:lvl1pPr>
          </a:lstStyle>
          <a:p>
            <a:pPr>
              <a:defRPr/>
            </a:pPr>
            <a:fld id="{CC3AE0F5-A99E-4AB0-BC13-9386CD3D6595}" type="datetimeFigureOut">
              <a:rPr lang="en-US"/>
              <a:pPr>
                <a:defRPr/>
              </a:pPr>
              <a:t>8/24/2021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1888" y="650875"/>
            <a:ext cx="4343400" cy="3257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60400" y="4125913"/>
            <a:ext cx="5287963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/>
            </a:lvl1pPr>
          </a:lstStyle>
          <a:p>
            <a:pPr>
              <a:defRPr/>
            </a:pPr>
            <a:fld id="{147FBB25-1042-4CF2-AADD-6EA2ECE76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2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4AD53882-72E4-4921-9740-AEFB7DCC1095}" type="datetimeFigureOut">
              <a:rPr lang="en-US"/>
              <a:pPr>
                <a:defRPr/>
              </a:pPr>
              <a:t>8/24/2021</a:t>
            </a:fld>
            <a:endParaRPr lang="sr-Latn-C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CA629-A6F9-4B12-91D1-A68055FC16B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5AE42-D823-4BA4-B629-BFC337B0D12C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D0ACB-147F-4888-8BBE-F7A51F4AB257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4BE1E-4910-4379-9A8E-48A70415491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2FF1E-5A0F-491F-8C62-5C595D416D3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AF1AE-0B4D-4A17-AF88-E7824DDC56CC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371AC-BCAD-4BC9-8F92-9062A0234D4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49E1C-7897-45B7-8F14-67EB824AD2B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8D1EE-69E4-41B5-A878-94F556B1D12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73BF6-CED9-4BC6-91A5-13A4D7E37F6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E6D59-982F-4467-82A2-03367259466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34099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40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94466618-6F7E-4156-AEBE-64E853FBD70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  <p:sp>
        <p:nvSpPr>
          <p:cNvPr id="340998" name="Line 6"/>
          <p:cNvSpPr>
            <a:spLocks noChangeShapeType="1"/>
          </p:cNvSpPr>
          <p:nvPr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0999" name="Line 7"/>
          <p:cNvSpPr>
            <a:spLocks noChangeShapeType="1"/>
          </p:cNvSpPr>
          <p:nvPr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1000" name="Line 8"/>
          <p:cNvSpPr>
            <a:spLocks noChangeShapeType="1"/>
          </p:cNvSpPr>
          <p:nvPr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1001" name="Line 9"/>
          <p:cNvSpPr>
            <a:spLocks noChangeShapeType="1"/>
          </p:cNvSpPr>
          <p:nvPr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nezeljene.reakcije@alims.gov.rs" TargetMode="External"/><Relationship Id="rId2" Type="http://schemas.openxmlformats.org/officeDocument/2006/relationships/hyperlink" Target="https://primaryreporting.who-umc.org/Reporting/Reporter?OrganizationID=Y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374775"/>
            <a:ext cx="8216900" cy="1368425"/>
          </a:xfrm>
        </p:spPr>
        <p:txBody>
          <a:bodyPr/>
          <a:lstStyle/>
          <a:p>
            <a:pPr eaLnBrk="1" hangingPunct="1"/>
            <a:r>
              <a:rPr lang="sr-Cyrl-CS" sz="2500" smtClean="0"/>
              <a:t>ИНТЕГРИСАНЕ</a:t>
            </a:r>
            <a:r>
              <a:rPr lang="sr-Latn-CS" sz="2500" smtClean="0"/>
              <a:t> </a:t>
            </a:r>
            <a:r>
              <a:rPr lang="sr-Cyrl-CS" sz="2500" smtClean="0"/>
              <a:t>АКАДЕМСКЕ СТУДИЈЕ ФАРМАЦИЈЕ</a:t>
            </a:r>
            <a:br>
              <a:rPr lang="sr-Cyrl-CS" sz="2500" smtClean="0"/>
            </a:br>
            <a:r>
              <a:rPr lang="sr-Cyrl-CS" sz="2500" smtClean="0"/>
              <a:t>Д0</a:t>
            </a:r>
            <a:r>
              <a:rPr lang="sr-Latn-CS" sz="2500" smtClean="0"/>
              <a:t>5 -</a:t>
            </a:r>
            <a:r>
              <a:rPr lang="sr-Cyrl-CS" sz="2500" smtClean="0"/>
              <a:t> Фармаковигиланца</a:t>
            </a:r>
            <a:br>
              <a:rPr lang="sr-Cyrl-CS" sz="2500" smtClean="0"/>
            </a:br>
            <a:r>
              <a:rPr lang="sr-Cyrl-CS" sz="2000" smtClean="0"/>
              <a:t/>
            </a:r>
            <a:br>
              <a:rPr lang="sr-Cyrl-CS" sz="2000" smtClean="0"/>
            </a:br>
            <a:r>
              <a:rPr lang="sr-Cyrl-CS" sz="2500" smtClean="0">
                <a:solidFill>
                  <a:srgbClr val="CC0000"/>
                </a:solidFill>
              </a:rPr>
              <a:t>Предавање </a:t>
            </a:r>
            <a:r>
              <a:rPr lang="sr-Latn-CS" sz="2500" smtClean="0">
                <a:solidFill>
                  <a:srgbClr val="CC0000"/>
                </a:solidFill>
              </a:rPr>
              <a:t>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55988"/>
            <a:ext cx="8534400" cy="811212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</a:pPr>
            <a:r>
              <a:rPr lang="sr-Cyrl-CS" sz="3300" b="1" smtClean="0"/>
              <a:t>Спонтано </a:t>
            </a:r>
            <a:r>
              <a:rPr lang="sr-Cyrl-CS" sz="3300" b="1" smtClean="0"/>
              <a:t>пријављивање нежељених </a:t>
            </a:r>
            <a:endParaRPr lang="sr-Latn-CS" sz="3300" b="1" dirty="0" smtClean="0"/>
          </a:p>
          <a:p>
            <a:pPr eaLnBrk="1" hangingPunct="1">
              <a:spcBef>
                <a:spcPct val="0"/>
              </a:spcBef>
              <a:buClrTx/>
            </a:pPr>
            <a:r>
              <a:rPr lang="sr-Cyrl-CS" sz="3300" b="1" dirty="0" smtClean="0"/>
              <a:t>дејстава лекова</a:t>
            </a:r>
            <a:endParaRPr lang="sr-Latn-CS" sz="3300" b="1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endParaRPr lang="sr-Latn-CS" sz="6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endParaRPr lang="sr-Cyrl-CS" sz="3000" dirty="0" smtClean="0"/>
          </a:p>
          <a:p>
            <a:pPr eaLnBrk="1" hangingPunct="1">
              <a:lnSpc>
                <a:spcPct val="80000"/>
              </a:lnSpc>
            </a:pPr>
            <a:r>
              <a:rPr lang="en-US" sz="2700" b="1" dirty="0" err="1" smtClean="0">
                <a:solidFill>
                  <a:srgbClr val="C00000"/>
                </a:solidFill>
              </a:rPr>
              <a:t>Проф</a:t>
            </a:r>
            <a:r>
              <a:rPr lang="sr-Cyrl-CS" sz="2700" b="1" dirty="0" smtClean="0">
                <a:solidFill>
                  <a:srgbClr val="C00000"/>
                </a:solidFill>
              </a:rPr>
              <a:t>. др Марко Фолић</a:t>
            </a:r>
            <a:endParaRPr lang="en-US" sz="2700" b="1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sr-Latn-CS" sz="3500" b="1" dirty="0" smtClean="0"/>
          </a:p>
        </p:txBody>
      </p:sp>
    </p:spTree>
  </p:cSld>
  <p:clrMapOvr>
    <a:masterClrMapping/>
  </p:clrMapOvr>
  <p:transition advTm="956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18488" cy="1295400"/>
          </a:xfrm>
        </p:spPr>
        <p:txBody>
          <a:bodyPr anchor="ctr"/>
          <a:lstStyle/>
          <a:p>
            <a:pPr algn="ctr" eaLnBrk="1" hangingPunct="1">
              <a:lnSpc>
                <a:spcPct val="95000"/>
              </a:lnSpc>
            </a:pPr>
            <a:r>
              <a:rPr lang="sr-Cyrl-CS" sz="3000" smtClean="0"/>
              <a:t>Поступак након пријаве </a:t>
            </a:r>
            <a:br>
              <a:rPr lang="sr-Cyrl-CS" sz="3000" smtClean="0"/>
            </a:br>
            <a:r>
              <a:rPr lang="sr-Cyrl-CS" sz="3000" smtClean="0"/>
              <a:t>нежељеног дејства Агенцији</a:t>
            </a:r>
            <a:endParaRPr lang="en-US" sz="3000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sr-Cyrl-CS" sz="2500" smtClean="0"/>
              <a:t>Стручњаци Националног центра за нежељена дејства лекова Агенциј</a:t>
            </a:r>
            <a:r>
              <a:rPr lang="sr-Latn-CS" sz="2500" smtClean="0"/>
              <a:t>e</a:t>
            </a:r>
            <a:r>
              <a:rPr lang="sr-Cyrl-CS" sz="2500" smtClean="0"/>
              <a:t> за лекове и медицинска средства Србије процењују каузалност пријављеног нежељеног догађаја</a:t>
            </a:r>
          </a:p>
          <a:p>
            <a:pPr eaLnBrk="1" hangingPunct="1"/>
            <a:r>
              <a:rPr lang="sr-Cyrl-CS" sz="2500" smtClean="0"/>
              <a:t>О својим закључцима у писаној форми обавештавају здравственог радника који је реакцију пријавио</a:t>
            </a:r>
          </a:p>
          <a:p>
            <a:pPr eaLnBrk="1" hangingPunct="1"/>
            <a:r>
              <a:rPr lang="sr-Cyrl-CS" sz="2500" smtClean="0"/>
              <a:t>Пријава се уноси у базу нежељених реакција Светске здравствене организације</a:t>
            </a:r>
            <a:endParaRPr lang="en-US" sz="2500" smtClean="0"/>
          </a:p>
        </p:txBody>
      </p:sp>
    </p:spTree>
  </p:cSld>
  <p:clrMapOvr>
    <a:masterClrMapping/>
  </p:clrMapOvr>
  <p:transition advTm="4597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676400"/>
            <a:ext cx="8305800" cy="5029200"/>
          </a:xfrm>
        </p:spPr>
        <p:txBody>
          <a:bodyPr/>
          <a:lstStyle/>
          <a:p>
            <a:pPr eaLnBrk="1" hangingPunct="1"/>
            <a:r>
              <a:rPr lang="sr-Cyrl-CS" sz="2500" smtClean="0"/>
              <a:t>Спонтано пријављивање подразумева добровољно пријављивање нежељен</a:t>
            </a:r>
            <a:r>
              <a:rPr lang="sr-Latn-CS" sz="2500" smtClean="0"/>
              <a:t>e</a:t>
            </a:r>
            <a:r>
              <a:rPr lang="sr-Cyrl-CS" sz="2500" smtClean="0"/>
              <a:t> реакциј</a:t>
            </a:r>
            <a:r>
              <a:rPr lang="sr-Latn-CS" sz="2500" smtClean="0"/>
              <a:t>e</a:t>
            </a:r>
            <a:r>
              <a:rPr lang="sr-Cyrl-CS" sz="2500" smtClean="0"/>
              <a:t> на лек у промету, испољене у току поступка медикације</a:t>
            </a:r>
            <a:endParaRPr lang="sr-Latn-CS" sz="2500" smtClean="0"/>
          </a:p>
          <a:p>
            <a:pPr eaLnBrk="1" hangingPunct="1"/>
            <a:r>
              <a:rPr lang="sr-Cyrl-CS" sz="2500" smtClean="0"/>
              <a:t>Нежељене реакције на лекове се пријављују Националном центру за фармаковигиланцу (у оквиру Агенциј</a:t>
            </a:r>
            <a:r>
              <a:rPr lang="sr-Latn-CS" sz="2500" smtClean="0"/>
              <a:t>e</a:t>
            </a:r>
            <a:r>
              <a:rPr lang="sr-Cyrl-CS" sz="2500" smtClean="0"/>
              <a:t> за лекове и медицинска средства Србије) </a:t>
            </a:r>
            <a:endParaRPr lang="sr-Latn-CS" sz="2500" smtClean="0"/>
          </a:p>
          <a:p>
            <a:pPr eaLnBrk="1" hangingPunct="1"/>
            <a:r>
              <a:rPr lang="sr-Cyrl-CS" sz="2500" smtClean="0"/>
              <a:t>Пријављује се свака нежељена реакција или сумња на њу за лек који је мање од 5 година на тржишту</a:t>
            </a:r>
          </a:p>
          <a:p>
            <a:pPr eaLnBrk="1" hangingPunct="1"/>
            <a:r>
              <a:rPr lang="sr-Cyrl-CS" sz="2500" smtClean="0"/>
              <a:t>Након 5 година</a:t>
            </a:r>
            <a:r>
              <a:rPr lang="sr-Latn-CS" sz="2500" smtClean="0"/>
              <a:t> -</a:t>
            </a:r>
            <a:r>
              <a:rPr lang="sr-Cyrl-CS" sz="2500" smtClean="0"/>
              <a:t> пријављују се само неочекиване нежељене</a:t>
            </a:r>
            <a:r>
              <a:rPr lang="sr-Latn-CS" sz="2500" smtClean="0"/>
              <a:t> </a:t>
            </a:r>
            <a:r>
              <a:rPr lang="sr-Cyrl-CS" sz="2500" smtClean="0"/>
              <a:t>реакције</a:t>
            </a: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304800" y="457200"/>
            <a:ext cx="85693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sr-Cyrl-CS" sz="3200" b="1">
                <a:latin typeface="Candara" pitchFamily="34" charset="0"/>
              </a:rPr>
              <a:t>Нежељена дејства лекова - спонтано пријављивање</a:t>
            </a:r>
            <a:endParaRPr lang="sr-Latn-CS" sz="3200" b="1">
              <a:latin typeface="Candara" pitchFamily="34" charset="0"/>
            </a:endParaRPr>
          </a:p>
        </p:txBody>
      </p:sp>
    </p:spTree>
  </p:cSld>
  <p:clrMapOvr>
    <a:masterClrMapping/>
  </p:clrMapOvr>
  <p:transition advTm="3953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04800" y="1676400"/>
            <a:ext cx="8382000" cy="4495800"/>
          </a:xfrm>
        </p:spPr>
        <p:txBody>
          <a:bodyPr/>
          <a:lstStyle/>
          <a:p>
            <a:pPr marL="541338" indent="-363538" eaLnBrk="1" hangingPunct="1"/>
            <a:r>
              <a:rPr lang="sr-Cyrl-CS" sz="2500" smtClean="0"/>
              <a:t>У </a:t>
            </a:r>
            <a:r>
              <a:rPr lang="sr-Latn-CS" sz="2500" smtClean="0"/>
              <a:t>клиничка испитивања укључен је </a:t>
            </a:r>
            <a:r>
              <a:rPr lang="sr-Cyrl-CS" sz="2500" smtClean="0"/>
              <a:t>о</a:t>
            </a:r>
            <a:r>
              <a:rPr lang="sr-Latn-CS" sz="2500" smtClean="0"/>
              <a:t>граничен број одабраних пацијената</a:t>
            </a:r>
            <a:r>
              <a:rPr lang="sr-Cyrl-CS" sz="2500" smtClean="0"/>
              <a:t>, а</a:t>
            </a:r>
            <a:r>
              <a:rPr lang="sr-Latn-CS" sz="2500" smtClean="0"/>
              <a:t> услови примене лека </a:t>
            </a:r>
            <a:r>
              <a:rPr lang="sr-Cyrl-CS" sz="2500" smtClean="0"/>
              <a:t>нису идентични онима</a:t>
            </a:r>
            <a:r>
              <a:rPr lang="sr-Latn-CS" sz="2500" smtClean="0"/>
              <a:t> у уобичајеној клиничкој </a:t>
            </a:r>
            <a:r>
              <a:rPr lang="sr-Cyrl-CS" sz="2500" smtClean="0"/>
              <a:t>пракси</a:t>
            </a:r>
            <a:r>
              <a:rPr lang="en-US" sz="2500" smtClean="0"/>
              <a:t>.</a:t>
            </a:r>
            <a:endParaRPr lang="sr-Cyrl-CS" sz="2500" smtClean="0"/>
          </a:p>
          <a:p>
            <a:pPr marL="541338" indent="-363538" eaLnBrk="1" hangingPunct="1"/>
            <a:r>
              <a:rPr lang="sr-Latn-CS" sz="2500" smtClean="0"/>
              <a:t>Постмаркетиншко праћење безбедности лека је од посебног значаја за уочавање озбиљних, мање учесталих нежељених реакција, као и нежељених реакција које се испољавају тек након дуготрајне примене лека</a:t>
            </a:r>
            <a:r>
              <a:rPr lang="sr-Cyrl-CS" sz="2500" smtClean="0"/>
              <a:t> </a:t>
            </a:r>
            <a:r>
              <a:rPr lang="sr-Latn-CS" sz="2500" smtClean="0"/>
              <a:t>или су одложен</a:t>
            </a:r>
            <a:r>
              <a:rPr lang="sr-Cyrl-CS" sz="2500" smtClean="0"/>
              <a:t>ог типа</a:t>
            </a:r>
            <a:r>
              <a:rPr lang="en-US" sz="2500" smtClean="0"/>
              <a:t>.</a:t>
            </a:r>
            <a:endParaRPr lang="sr-Cyrl-CS" sz="2500" smtClean="0"/>
          </a:p>
          <a:p>
            <a:pPr marL="541338" indent="-363538" eaLnBrk="1" hangingPunct="1">
              <a:buFont typeface="Wingdings" pitchFamily="2" charset="2"/>
              <a:buNone/>
            </a:pPr>
            <a:endParaRPr lang="en-US" sz="2500" smtClean="0"/>
          </a:p>
        </p:txBody>
      </p:sp>
    </p:spTree>
  </p:cSld>
  <p:clrMapOvr>
    <a:masterClrMapping/>
  </p:clrMapOvr>
  <p:transition advTm="7821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95300"/>
            <a:ext cx="8763000" cy="800100"/>
          </a:xfrm>
        </p:spPr>
        <p:txBody>
          <a:bodyPr/>
          <a:lstStyle/>
          <a:p>
            <a:pPr algn="ctr" eaLnBrk="1" hangingPunct="1"/>
            <a:r>
              <a:rPr lang="sr-Cyrl-CS" sz="2800" dirty="0" smtClean="0"/>
              <a:t>Зашто пријављивати нежељен</a:t>
            </a:r>
            <a:r>
              <a:rPr lang="sr-Latn-CS" sz="2800" dirty="0" smtClean="0"/>
              <a:t>e</a:t>
            </a:r>
            <a:r>
              <a:rPr lang="sr-Cyrl-CS" sz="2800" dirty="0" smtClean="0"/>
              <a:t> реакциј</a:t>
            </a:r>
            <a:r>
              <a:rPr lang="sr-Latn-CS" sz="2800" dirty="0" smtClean="0"/>
              <a:t>e</a:t>
            </a:r>
            <a:r>
              <a:rPr lang="sr-Cyrl-CS" sz="2800" smtClean="0"/>
              <a:t> на лекове?</a:t>
            </a:r>
            <a:endParaRPr lang="en-US" sz="28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28800"/>
            <a:ext cx="8382000" cy="4335463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Основни циљеви спонтаног пријављивања нежељених реакција на лекове:</a:t>
            </a:r>
          </a:p>
          <a:p>
            <a:pPr lvl="1" eaLnBrk="1" hangingPunct="1"/>
            <a:r>
              <a:rPr lang="ru-RU" sz="2400" dirty="0" smtClean="0"/>
              <a:t>Рано откривање непознатих информација о безбедности </a:t>
            </a:r>
            <a:r>
              <a:rPr lang="en-US" sz="2400" dirty="0" err="1" smtClean="0"/>
              <a:t>лека</a:t>
            </a:r>
            <a:r>
              <a:rPr lang="en-US" sz="2400" dirty="0" smtClean="0"/>
              <a:t> (</a:t>
            </a:r>
            <a:r>
              <a:rPr lang="en-US" sz="2400" dirty="0" err="1" smtClean="0"/>
              <a:t>детекција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сигнала</a:t>
            </a:r>
            <a:r>
              <a:rPr lang="en-US" sz="2400" dirty="0" smtClean="0"/>
              <a:t>)</a:t>
            </a:r>
            <a:endParaRPr lang="sr-Latn-CS" sz="2400" dirty="0" smtClean="0"/>
          </a:p>
          <a:p>
            <a:pPr lvl="1" eaLnBrk="1" hangingPunct="1"/>
            <a:r>
              <a:rPr lang="ru-RU" sz="2400" dirty="0" smtClean="0"/>
              <a:t>Утицај на безбедносни профил лека </a:t>
            </a:r>
            <a:r>
              <a:rPr lang="sr-Latn-CS" sz="2400" dirty="0" smtClean="0"/>
              <a:t>                                    </a:t>
            </a:r>
            <a:r>
              <a:rPr lang="ru-RU" sz="2400" dirty="0" smtClean="0"/>
              <a:t>(Сажетак карактеристика лека и </a:t>
            </a:r>
            <a:r>
              <a:rPr lang="sr-Latn-CS" sz="2400" dirty="0" smtClean="0"/>
              <a:t>Упутство за пацијента) </a:t>
            </a:r>
            <a:endParaRPr lang="sr-Cyrl-CS" sz="2400" dirty="0" smtClean="0"/>
          </a:p>
          <a:p>
            <a:pPr lvl="1" eaLnBrk="1" hangingPunct="1"/>
            <a:r>
              <a:rPr lang="sr-Cyrl-CS" sz="2400" dirty="0" smtClean="0"/>
              <a:t>И</a:t>
            </a:r>
            <a:r>
              <a:rPr lang="en-US" sz="2400" dirty="0" err="1" smtClean="0"/>
              <a:t>дентификација</a:t>
            </a:r>
            <a:r>
              <a:rPr lang="en-US" sz="2400" dirty="0" smtClean="0"/>
              <a:t> и </a:t>
            </a:r>
            <a:r>
              <a:rPr lang="en-US" sz="2400" dirty="0" err="1" smtClean="0"/>
              <a:t>квантификација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фактора</a:t>
            </a:r>
            <a:r>
              <a:rPr lang="en-US" sz="2400" dirty="0" smtClean="0"/>
              <a:t> </a:t>
            </a:r>
            <a:r>
              <a:rPr lang="en-US" sz="2400" dirty="0" err="1" smtClean="0"/>
              <a:t>ризика</a:t>
            </a:r>
            <a:endParaRPr lang="sr-Latn-CS" sz="2400" dirty="0" smtClean="0"/>
          </a:p>
          <a:p>
            <a:pPr lvl="1" eaLnBrk="1" hangingPunct="1"/>
            <a:r>
              <a:rPr lang="sr-Cyrl-CS" sz="2400" dirty="0" smtClean="0"/>
              <a:t>С</a:t>
            </a:r>
            <a:r>
              <a:rPr lang="en-US" sz="2400" dirty="0" err="1" smtClean="0"/>
              <a:t>пречавање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непотребних</a:t>
            </a:r>
            <a:r>
              <a:rPr lang="en-US" sz="2400" dirty="0" smtClean="0"/>
              <a:t> </a:t>
            </a:r>
            <a:r>
              <a:rPr lang="en-US" sz="2400" dirty="0" err="1" smtClean="0"/>
              <a:t>тегоба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пацијента</a:t>
            </a:r>
            <a:endParaRPr lang="sr-Cyrl-CS" sz="2400" dirty="0" smtClean="0"/>
          </a:p>
          <a:p>
            <a:pPr lvl="1" eaLnBrk="1" hangingPunct="1"/>
            <a:r>
              <a:rPr lang="sr-Latn-CS" sz="2400" dirty="0" smtClean="0"/>
              <a:t>Смањење морбидитета и морталитета</a:t>
            </a:r>
            <a:endParaRPr lang="sr-Cyrl-CS" sz="2400" dirty="0" smtClean="0"/>
          </a:p>
          <a:p>
            <a:pPr lvl="1" eaLnBrk="1" hangingPunct="1"/>
            <a:r>
              <a:rPr lang="sr-Cyrl-CS" sz="2400" dirty="0" smtClean="0"/>
              <a:t>Економски (редукција трошкова лечења)</a:t>
            </a:r>
            <a:endParaRPr lang="en-US" sz="2400" dirty="0" smtClean="0"/>
          </a:p>
        </p:txBody>
      </p:sp>
    </p:spTree>
  </p:cSld>
  <p:clrMapOvr>
    <a:masterClrMapping/>
  </p:clrMapOvr>
  <p:transition advTm="8057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04800"/>
            <a:ext cx="8443664" cy="990600"/>
          </a:xfrm>
        </p:spPr>
        <p:txBody>
          <a:bodyPr/>
          <a:lstStyle/>
          <a:p>
            <a:pPr algn="ctr" eaLnBrk="1" hangingPunct="1"/>
            <a:r>
              <a:rPr lang="sr-Cyrl-CS" dirty="0" smtClean="0"/>
              <a:t>Предности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7675"/>
            <a:ext cx="8229600" cy="4530725"/>
          </a:xfrm>
        </p:spPr>
        <p:txBody>
          <a:bodyPr/>
          <a:lstStyle/>
          <a:p>
            <a:pPr eaLnBrk="1" hangingPunct="1"/>
            <a:r>
              <a:rPr lang="en-US" sz="2500" smtClean="0"/>
              <a:t>Праћење велике популације пацијената</a:t>
            </a:r>
          </a:p>
          <a:p>
            <a:pPr eaLnBrk="1" hangingPunct="1"/>
            <a:r>
              <a:rPr lang="en-US" sz="2500" smtClean="0"/>
              <a:t>Праћење великог броја лекова</a:t>
            </a:r>
            <a:endParaRPr lang="ru-RU" sz="2500" smtClean="0"/>
          </a:p>
          <a:p>
            <a:pPr eaLnBrk="1" hangingPunct="1"/>
            <a:r>
              <a:rPr lang="en-US" sz="2500" smtClean="0"/>
              <a:t>Дугорочна перспектива</a:t>
            </a:r>
          </a:p>
          <a:p>
            <a:pPr eaLnBrk="1" hangingPunct="1"/>
            <a:r>
              <a:rPr lang="en-US" sz="2500" smtClean="0"/>
              <a:t>Могућност анализе пацијената</a:t>
            </a:r>
          </a:p>
          <a:p>
            <a:pPr eaLnBrk="1" hangingPunct="1"/>
            <a:r>
              <a:rPr lang="en-US" sz="2500" smtClean="0"/>
              <a:t>Ниска цена </a:t>
            </a:r>
          </a:p>
          <a:p>
            <a:pPr eaLnBrk="1" hangingPunct="1"/>
            <a:r>
              <a:rPr lang="en-US" sz="2500" smtClean="0"/>
              <a:t>Неинтервенцијска метода</a:t>
            </a:r>
          </a:p>
        </p:txBody>
      </p:sp>
    </p:spTree>
  </p:cSld>
  <p:clrMapOvr>
    <a:masterClrMapping/>
  </p:clrMapOvr>
  <p:transition advTm="3133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2750"/>
            <a:ext cx="8218488" cy="882650"/>
          </a:xfrm>
        </p:spPr>
        <p:txBody>
          <a:bodyPr/>
          <a:lstStyle/>
          <a:p>
            <a:pPr algn="ctr" eaLnBrk="1" hangingPunct="1"/>
            <a:r>
              <a:rPr lang="sr-Cyrl-CS" smtClean="0"/>
              <a:t>Недостаци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7675"/>
            <a:ext cx="7924800" cy="4530725"/>
          </a:xfrm>
        </p:spPr>
        <p:txBody>
          <a:bodyPr/>
          <a:lstStyle/>
          <a:p>
            <a:pPr marL="360363" indent="-360363" eaLnBrk="1" hangingPunct="1">
              <a:tabLst>
                <a:tab pos="982663" algn="l"/>
              </a:tabLst>
            </a:pPr>
            <a:r>
              <a:rPr lang="ru-RU" sz="2500" dirty="0" smtClean="0"/>
              <a:t>Потешкоће при откривању нежељених</a:t>
            </a:r>
            <a:r>
              <a:rPr lang="sr-Latn-CS" sz="2500" dirty="0" smtClean="0"/>
              <a:t> </a:t>
            </a:r>
            <a:r>
              <a:rPr lang="ru-RU" sz="2500" dirty="0" smtClean="0"/>
              <a:t>дејстава</a:t>
            </a:r>
          </a:p>
          <a:p>
            <a:pPr marL="719138" lvl="1" indent="-358775" eaLnBrk="1" hangingPunct="1">
              <a:tabLst>
                <a:tab pos="982663" algn="l"/>
              </a:tabLst>
            </a:pPr>
            <a:r>
              <a:rPr lang="sr-Cyrl-CS" sz="2400" dirty="0" smtClean="0"/>
              <a:t>О</a:t>
            </a:r>
            <a:r>
              <a:rPr lang="sr-Latn-CS" sz="2400" dirty="0" smtClean="0"/>
              <a:t>дложене реакције</a:t>
            </a:r>
            <a:endParaRPr lang="sr-Cyrl-CS" sz="2400" dirty="0" smtClean="0"/>
          </a:p>
          <a:p>
            <a:pPr marL="719138" lvl="1" indent="-358775" eaLnBrk="1" hangingPunct="1">
              <a:tabLst>
                <a:tab pos="982663" algn="l"/>
              </a:tabLst>
            </a:pPr>
            <a:r>
              <a:rPr lang="sr-Cyrl-CS" sz="2400" dirty="0" smtClean="0"/>
              <a:t>Р</a:t>
            </a:r>
            <a:r>
              <a:rPr lang="sr-Latn-CS" sz="2400" dirty="0" smtClean="0"/>
              <a:t>еакције са претходном историјом болести</a:t>
            </a:r>
            <a:endParaRPr lang="sr-Cyrl-CS" sz="2400" dirty="0" smtClean="0"/>
          </a:p>
          <a:p>
            <a:pPr marL="719138" lvl="1" indent="-358775" eaLnBrk="1" hangingPunct="1">
              <a:tabLst>
                <a:tab pos="982663" algn="l"/>
              </a:tabLst>
            </a:pPr>
            <a:r>
              <a:rPr lang="sr-Cyrl-CS" sz="2400" dirty="0" smtClean="0"/>
              <a:t>И</a:t>
            </a:r>
            <a:r>
              <a:rPr lang="en-US" sz="2400" dirty="0" smtClean="0"/>
              <a:t>нциденц</a:t>
            </a:r>
            <a:r>
              <a:rPr lang="sr-Cyrl-RS" sz="2400" dirty="0" smtClean="0"/>
              <a:t>иј</a:t>
            </a:r>
            <a:r>
              <a:rPr lang="en-US" sz="2400" dirty="0" smtClean="0"/>
              <a:t>а</a:t>
            </a:r>
            <a:endParaRPr lang="ru-RU" sz="2400" dirty="0" smtClean="0"/>
          </a:p>
          <a:p>
            <a:pPr marL="360363" indent="-360363" eaLnBrk="1" hangingPunct="1">
              <a:tabLst>
                <a:tab pos="982663" algn="l"/>
              </a:tabLst>
            </a:pPr>
            <a:r>
              <a:rPr lang="ru-RU" sz="2500" dirty="0" smtClean="0"/>
              <a:t>Непознат број пацијената изложених леку</a:t>
            </a:r>
          </a:p>
          <a:p>
            <a:pPr marL="360363" indent="-360363" eaLnBrk="1" hangingPunct="1">
              <a:tabLst>
                <a:tab pos="982663" algn="l"/>
              </a:tabLst>
            </a:pPr>
            <a:r>
              <a:rPr lang="en-US" sz="2500" dirty="0" smtClean="0"/>
              <a:t>Предрасуде</a:t>
            </a:r>
            <a:endParaRPr lang="sr-Cyrl-CS" sz="2500" dirty="0" smtClean="0"/>
          </a:p>
          <a:p>
            <a:pPr marL="360363" indent="-360363" eaLnBrk="1" hangingPunct="1">
              <a:tabLst>
                <a:tab pos="982663" algn="l"/>
              </a:tabLst>
            </a:pPr>
            <a:r>
              <a:rPr lang="sr-Cyrl-CS" sz="2500" dirty="0" smtClean="0"/>
              <a:t>Недовољна упознатост са процедуром пријаве </a:t>
            </a:r>
            <a:endParaRPr lang="en-US" sz="2500" dirty="0" smtClean="0"/>
          </a:p>
        </p:txBody>
      </p:sp>
    </p:spTree>
  </p:cSld>
  <p:clrMapOvr>
    <a:masterClrMapping/>
  </p:clrMapOvr>
  <p:transition advTm="2325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712788"/>
          </a:xfrm>
        </p:spPr>
        <p:txBody>
          <a:bodyPr/>
          <a:lstStyle/>
          <a:p>
            <a:pPr algn="ctr" eaLnBrk="1" hangingPunct="1"/>
            <a:r>
              <a:rPr lang="sr-Cyrl-CS" sz="3200" dirty="0" smtClean="0"/>
              <a:t>Разлози недовољног пријављивања</a:t>
            </a:r>
            <a:endParaRPr lang="en-US" sz="32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305800" cy="4800600"/>
          </a:xfrm>
        </p:spPr>
        <p:txBody>
          <a:bodyPr/>
          <a:lstStyle/>
          <a:p>
            <a:pPr eaLnBrk="1" hangingPunct="1"/>
            <a:r>
              <a:rPr lang="en-US" sz="2500" smtClean="0"/>
              <a:t>Слаба повезаност са произвођачима лекова</a:t>
            </a:r>
            <a:endParaRPr lang="sr-Latn-CS" sz="2500" smtClean="0"/>
          </a:p>
          <a:p>
            <a:pPr eaLnBrk="1" hangingPunct="1"/>
            <a:r>
              <a:rPr lang="ru-RU" sz="2500" smtClean="0"/>
              <a:t>Недовољан број клиничких фармаколога и фармацеута</a:t>
            </a:r>
          </a:p>
          <a:p>
            <a:pPr eaLnBrk="1" hangingPunct="1"/>
            <a:r>
              <a:rPr lang="ru-RU" sz="2500" smtClean="0"/>
              <a:t>Недостатак мотивације и обавезе здравственог радника </a:t>
            </a:r>
            <a:r>
              <a:rPr lang="en-US" sz="2500" smtClean="0"/>
              <a:t>према пријављивању </a:t>
            </a:r>
          </a:p>
          <a:p>
            <a:pPr eaLnBrk="1" hangingPunct="1"/>
            <a:r>
              <a:rPr lang="en-US" sz="2500" smtClean="0"/>
              <a:t>Квалитет пријава</a:t>
            </a:r>
            <a:endParaRPr lang="sr-Latn-CS" sz="2500" smtClean="0"/>
          </a:p>
          <a:p>
            <a:pPr eaLnBrk="1" hangingPunct="1"/>
            <a:r>
              <a:rPr lang="ru-RU" sz="2500" smtClean="0"/>
              <a:t>Недостатак адекватних информација о</a:t>
            </a:r>
            <a:r>
              <a:rPr lang="sr-Latn-CS" sz="2500" smtClean="0"/>
              <a:t> </a:t>
            </a:r>
            <a:r>
              <a:rPr lang="ru-RU" sz="2500" smtClean="0"/>
              <a:t>нежељеним реакцијама </a:t>
            </a:r>
            <a:r>
              <a:rPr lang="en-US" sz="2500" smtClean="0"/>
              <a:t>на лекове</a:t>
            </a:r>
            <a:endParaRPr lang="sr-Latn-CS" sz="2500" smtClean="0"/>
          </a:p>
          <a:p>
            <a:pPr eaLnBrk="1" hangingPunct="1"/>
            <a:r>
              <a:rPr lang="ru-RU" sz="2500" smtClean="0"/>
              <a:t>Технички проблеми (информациони систем, мреже…)</a:t>
            </a:r>
            <a:endParaRPr lang="sr-Latn-CS" sz="2500" smtClean="0"/>
          </a:p>
        </p:txBody>
      </p:sp>
    </p:spTree>
  </p:cSld>
  <p:clrMapOvr>
    <a:masterClrMapping/>
  </p:clrMapOvr>
  <p:transition advTm="2783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3962400" cy="1295400"/>
          </a:xfrm>
        </p:spPr>
        <p:txBody>
          <a:bodyPr/>
          <a:lstStyle/>
          <a:p>
            <a:r>
              <a:rPr lang="ru-RU" sz="2600" smtClean="0"/>
              <a:t>Обра</a:t>
            </a:r>
            <a:r>
              <a:rPr lang="en-US" sz="2600" smtClean="0"/>
              <a:t>зац</a:t>
            </a:r>
            <a:r>
              <a:rPr lang="ru-RU" sz="2600" smtClean="0"/>
              <a:t> за пријаву нежељених реакција на лекове</a:t>
            </a:r>
            <a:endParaRPr lang="en-US" sz="260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3810000" cy="4606925"/>
          </a:xfrm>
        </p:spPr>
        <p:txBody>
          <a:bodyPr/>
          <a:lstStyle/>
          <a:p>
            <a:r>
              <a:rPr lang="en-US" sz="2400" smtClean="0"/>
              <a:t>Доступан на сајту </a:t>
            </a:r>
            <a:r>
              <a:rPr lang="ru-RU" sz="2400" smtClean="0"/>
              <a:t>Агенције за лекове и медицинска средства Србије (АЛИМС) </a:t>
            </a:r>
            <a:r>
              <a:rPr lang="en-US" sz="2400" smtClean="0"/>
              <a:t>https://www.alims.gov.rs/ciril/prijava-nezeljene-reakcije-na-humani-lek/</a:t>
            </a:r>
          </a:p>
        </p:txBody>
      </p:sp>
      <p:pic>
        <p:nvPicPr>
          <p:cNvPr id="10244" name="Picture 5" descr="Prilog-1-%20formular-prome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04800"/>
            <a:ext cx="4395788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9790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22238"/>
            <a:ext cx="8534400" cy="1173162"/>
          </a:xfrm>
        </p:spPr>
        <p:txBody>
          <a:bodyPr/>
          <a:lstStyle/>
          <a:p>
            <a:pPr algn="ctr" eaLnBrk="1" hangingPunct="1"/>
            <a:r>
              <a:rPr lang="sr-Cyrl-CS" sz="2900" smtClean="0"/>
              <a:t>Агенција за лекове и медицинска средства Србије</a:t>
            </a:r>
            <a:endParaRPr lang="sr-Latn-CS" sz="29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757738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sr-Cyrl-CS" sz="2400" dirty="0" smtClean="0"/>
              <a:t>Опције п</a:t>
            </a:r>
            <a:r>
              <a:rPr lang="sr-Latn-CS" sz="2400" dirty="0" smtClean="0"/>
              <a:t>ријављивањ</a:t>
            </a:r>
            <a:r>
              <a:rPr lang="sr-Cyrl-RS" sz="2400" dirty="0" smtClean="0"/>
              <a:t>а</a:t>
            </a:r>
            <a:r>
              <a:rPr lang="sr-Latn-CS" sz="2400" dirty="0" smtClean="0"/>
              <a:t> нежељених реакција на лекове</a:t>
            </a:r>
            <a:r>
              <a:rPr lang="sr-Cyrl-CS" sz="2400" dirty="0" smtClean="0"/>
              <a:t>:</a:t>
            </a:r>
          </a:p>
          <a:p>
            <a:pPr marL="719138" indent="-358775">
              <a:spcBef>
                <a:spcPts val="600"/>
              </a:spcBef>
              <a:tabLst>
                <a:tab pos="719138" algn="l"/>
              </a:tabLst>
              <a:defRPr/>
            </a:pPr>
            <a:r>
              <a:rPr lang="sr-Latn-RS" sz="2400" dirty="0" smtClean="0"/>
              <a:t>On line </a:t>
            </a:r>
            <a:r>
              <a:rPr lang="sr-Cyrl-RS" sz="2400" dirty="0" smtClean="0"/>
              <a:t>пријава: </a:t>
            </a:r>
            <a:r>
              <a:rPr lang="en-US" sz="2400" dirty="0" smtClean="0">
                <a:hlinkClick r:id="rId2"/>
              </a:rPr>
              <a:t>https://primaryreporting.who-umc.org/Reporting/Reporter?OrganizationID=YU</a:t>
            </a:r>
            <a:endParaRPr lang="sr-Cyrl-RS" sz="2400" dirty="0" smtClean="0"/>
          </a:p>
          <a:p>
            <a:pPr marL="719138" indent="-358775">
              <a:spcBef>
                <a:spcPts val="600"/>
              </a:spcBef>
              <a:tabLst>
                <a:tab pos="719138" algn="l"/>
              </a:tabLst>
              <a:defRPr/>
            </a:pPr>
            <a:r>
              <a:rPr lang="sr-Cyrl-RS" sz="2400" dirty="0" smtClean="0"/>
              <a:t>Попуњен образац за пријаву послати:</a:t>
            </a:r>
            <a:endParaRPr lang="ru-RU" sz="2400" dirty="0" smtClean="0"/>
          </a:p>
          <a:p>
            <a:pPr marL="1079500" indent="-360363">
              <a:spcBef>
                <a:spcPts val="600"/>
              </a:spcBef>
              <a:tabLst>
                <a:tab pos="1169988" algn="l"/>
              </a:tabLst>
              <a:defRPr/>
            </a:pPr>
            <a:r>
              <a:rPr lang="sr-Cyrl-RS" sz="2400" dirty="0" smtClean="0"/>
              <a:t>На е</a:t>
            </a:r>
            <a:r>
              <a:rPr lang="sr-Latn-RS" sz="2400" dirty="0" smtClean="0"/>
              <a:t>-mail </a:t>
            </a:r>
            <a:r>
              <a:rPr lang="ru-RU" sz="2400" dirty="0" smtClean="0"/>
              <a:t>адресу: </a:t>
            </a:r>
            <a:r>
              <a:rPr lang="ru-RU" sz="2400" dirty="0" smtClean="0">
                <a:hlinkClick r:id="rId3"/>
              </a:rPr>
              <a:t>nezeljene.reakcije@alims.gov.rs</a:t>
            </a:r>
            <a:endParaRPr lang="ru-RU" sz="2400" dirty="0" smtClean="0"/>
          </a:p>
          <a:p>
            <a:pPr marL="1079500" indent="-360363">
              <a:spcBef>
                <a:spcPts val="600"/>
              </a:spcBef>
              <a:tabLst>
                <a:tab pos="1169988" algn="l"/>
              </a:tabLst>
              <a:defRPr/>
            </a:pPr>
            <a:r>
              <a:rPr lang="sr-Cyrl-RS" sz="2400" dirty="0" smtClean="0"/>
              <a:t>На п</a:t>
            </a:r>
            <a:r>
              <a:rPr lang="ru-RU" sz="2400" dirty="0" smtClean="0"/>
              <a:t>оштанску адресу:</a:t>
            </a:r>
          </a:p>
          <a:p>
            <a:pPr marL="1438275" indent="-358775">
              <a:spcBef>
                <a:spcPts val="600"/>
              </a:spcBef>
              <a:tabLst>
                <a:tab pos="1169988" algn="l"/>
              </a:tabLst>
              <a:defRPr/>
            </a:pPr>
            <a:r>
              <a:rPr lang="ru-RU" sz="2400" dirty="0" smtClean="0"/>
              <a:t>Агенција за лекове и медицинска средства Србије (за Национални центар за фармаковигиланцу)</a:t>
            </a:r>
          </a:p>
          <a:p>
            <a:pPr marL="1438275" indent="-358775">
              <a:spcBef>
                <a:spcPts val="600"/>
              </a:spcBef>
              <a:buFontTx/>
              <a:buNone/>
              <a:tabLst>
                <a:tab pos="1169988" algn="l"/>
              </a:tabLst>
              <a:defRPr/>
            </a:pPr>
            <a:r>
              <a:rPr lang="ru-RU" sz="2400" dirty="0" smtClean="0"/>
              <a:t>		Војводе Степе 458, 11221 Београд </a:t>
            </a:r>
          </a:p>
          <a:p>
            <a:pPr marL="1079500" indent="-360363">
              <a:spcBef>
                <a:spcPts val="600"/>
              </a:spcBef>
              <a:tabLst>
                <a:tab pos="1169988" algn="l"/>
              </a:tabLst>
              <a:defRPr/>
            </a:pPr>
            <a:r>
              <a:rPr lang="ru-RU" sz="2400" dirty="0" smtClean="0"/>
              <a:t>Путем телефакса: 011/3951-130 </a:t>
            </a:r>
          </a:p>
          <a:p>
            <a:pPr eaLnBrk="1" hangingPunct="1">
              <a:lnSpc>
                <a:spcPct val="115000"/>
              </a:lnSpc>
              <a:defRPr/>
            </a:pPr>
            <a:endParaRPr lang="sr-Cyrl-CS" sz="2300" dirty="0" smtClean="0"/>
          </a:p>
          <a:p>
            <a:pPr eaLnBrk="1" hangingPunct="1">
              <a:defRPr/>
            </a:pPr>
            <a:endParaRPr lang="sr-Latn-CS" sz="2300" dirty="0" smtClean="0"/>
          </a:p>
        </p:txBody>
      </p:sp>
    </p:spTree>
  </p:cSld>
  <p:clrMapOvr>
    <a:masterClrMapping/>
  </p:clrMapOvr>
  <p:transition advTm="2774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4381</TotalTime>
  <Words>425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Network</vt:lpstr>
      <vt:lpstr>ИНТЕГРИСАНЕ АКАДЕМСКЕ СТУДИЈЕ ФАРМАЦИЈЕ Д05 - Фармаковигиланца  Предавање 2</vt:lpstr>
      <vt:lpstr>Slide 2</vt:lpstr>
      <vt:lpstr>Slide 3</vt:lpstr>
      <vt:lpstr>Зашто пријављивати нежељенe реакцијe на лекове?</vt:lpstr>
      <vt:lpstr>Предности</vt:lpstr>
      <vt:lpstr>Недостаци</vt:lpstr>
      <vt:lpstr>Разлози недовољног пријављивања</vt:lpstr>
      <vt:lpstr>Образац за пријаву нежељених реакција на лекове</vt:lpstr>
      <vt:lpstr>Агенција за лекове и медицинска средства Србије</vt:lpstr>
      <vt:lpstr>Поступак након пријаве  нежељеног дејства Агенцији</vt:lpstr>
    </vt:vector>
  </TitlesOfParts>
  <Company>Medicinski fakultet Kragujevac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Verzija za sajt fakulteta</dc:title>
  <dc:subject>Klinicki farmakolog</dc:subject>
  <dc:creator>Marko</dc:creator>
  <cp:lastModifiedBy>Marko</cp:lastModifiedBy>
  <cp:revision>775</cp:revision>
  <dcterms:created xsi:type="dcterms:W3CDTF">2010-08-29T11:42:23Z</dcterms:created>
  <dcterms:modified xsi:type="dcterms:W3CDTF">2021-08-24T06:42:15Z</dcterms:modified>
</cp:coreProperties>
</file>